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
  </p:notesMasterIdLst>
  <p:sldIdLst>
    <p:sldId id="282" r:id="rId2"/>
    <p:sldId id="283" r:id="rId3"/>
    <p:sldId id="285" r:id="rId4"/>
    <p:sldId id="286" r:id="rId5"/>
    <p:sldId id="287" r:id="rId6"/>
  </p:sldIdLst>
  <p:sldSz cx="9144000" cy="6858000" type="screen4x3"/>
  <p:notesSz cx="6858000" cy="9144000"/>
  <p:embeddedFontLst>
    <p:embeddedFont>
      <p:font typeface="Raleway" panose="020B0604020202020204" charset="0"/>
      <p:regular r:id="rId8"/>
      <p:bold r:id="rId9"/>
      <p:italic r:id="rId10"/>
      <p:boldItalic r:id="rId11"/>
    </p:embeddedFont>
    <p:embeddedFont>
      <p:font typeface="Montserrat"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F7B617"/>
    <a:srgbClr val="9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50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21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73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13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48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9387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lvl="0" algn="l" rtl="0">
              <a:spcBef>
                <a:spcPts val="0"/>
              </a:spcBef>
              <a:defRPr sz="4000" b="1" cap="none"/>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sz="2000">
                <a:solidFill>
                  <a:srgbClr val="888888"/>
                </a:solidFill>
              </a:defRPr>
            </a:lvl1pPr>
            <a:lvl2pPr marL="457200" lvl="1" indent="0" rtl="0">
              <a:spcBef>
                <a:spcPts val="0"/>
              </a:spcBef>
              <a:buClr>
                <a:srgbClr val="888888"/>
              </a:buClr>
              <a:buFont typeface="Calibri"/>
              <a:buNone/>
              <a:defRPr sz="1800">
                <a:solidFill>
                  <a:srgbClr val="888888"/>
                </a:solidFill>
              </a:defRPr>
            </a:lvl2pPr>
            <a:lvl3pPr marL="914400" lvl="2" indent="0" rtl="0">
              <a:spcBef>
                <a:spcPts val="0"/>
              </a:spcBef>
              <a:buClr>
                <a:srgbClr val="888888"/>
              </a:buClr>
              <a:buFont typeface="Calibri"/>
              <a:buNone/>
              <a:defRPr sz="1600">
                <a:solidFill>
                  <a:srgbClr val="888888"/>
                </a:solidFill>
              </a:defRPr>
            </a:lvl3pPr>
            <a:lvl4pPr marL="1371600" lvl="3" indent="0" rtl="0">
              <a:spcBef>
                <a:spcPts val="0"/>
              </a:spcBef>
              <a:buClr>
                <a:srgbClr val="888888"/>
              </a:buClr>
              <a:buFont typeface="Calibri"/>
              <a:buNone/>
              <a:defRPr sz="1400">
                <a:solidFill>
                  <a:srgbClr val="888888"/>
                </a:solidFill>
              </a:defRPr>
            </a:lvl4pPr>
            <a:lvl5pPr marL="1828800" lvl="4" indent="0" rtl="0">
              <a:spcBef>
                <a:spcPts val="0"/>
              </a:spcBef>
              <a:buClr>
                <a:srgbClr val="888888"/>
              </a:buClr>
              <a:buFont typeface="Calibri"/>
              <a:buNone/>
              <a:defRPr sz="1400">
                <a:solidFill>
                  <a:srgbClr val="888888"/>
                </a:solidFill>
              </a:defRPr>
            </a:lvl5pPr>
            <a:lvl6pPr marL="2286000" lvl="5" indent="0" rtl="0">
              <a:spcBef>
                <a:spcPts val="0"/>
              </a:spcBef>
              <a:buClr>
                <a:srgbClr val="888888"/>
              </a:buClr>
              <a:buFont typeface="Calibri"/>
              <a:buNone/>
              <a:defRPr sz="1400">
                <a:solidFill>
                  <a:srgbClr val="888888"/>
                </a:solidFill>
              </a:defRPr>
            </a:lvl6pPr>
            <a:lvl7pPr marL="2743200" lvl="6" indent="0" rtl="0">
              <a:spcBef>
                <a:spcPts val="0"/>
              </a:spcBef>
              <a:buClr>
                <a:srgbClr val="888888"/>
              </a:buClr>
              <a:buFont typeface="Calibri"/>
              <a:buNone/>
              <a:defRPr sz="1400">
                <a:solidFill>
                  <a:srgbClr val="888888"/>
                </a:solidFill>
              </a:defRPr>
            </a:lvl7pPr>
            <a:lvl8pPr marL="3200400" lvl="7" indent="0" rtl="0">
              <a:spcBef>
                <a:spcPts val="0"/>
              </a:spcBef>
              <a:buClr>
                <a:srgbClr val="888888"/>
              </a:buClr>
              <a:buFont typeface="Calibri"/>
              <a:buNone/>
              <a:defRPr sz="1400">
                <a:solidFill>
                  <a:srgbClr val="888888"/>
                </a:solidFill>
              </a:defRPr>
            </a:lvl8pPr>
            <a:lvl9pPr marL="3657600" lvl="8" indent="0" rtl="0">
              <a:spcBef>
                <a:spcPts val="0"/>
              </a:spcBef>
              <a:buClr>
                <a:srgbClr val="888888"/>
              </a:buClr>
              <a:buFont typeface="Calibri"/>
              <a:buNone/>
              <a:defRPr sz="1400">
                <a:solidFill>
                  <a:srgbClr val="888888"/>
                </a:solidFill>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lvl="0" indent="0" rtl="0">
              <a:spcBef>
                <a:spcPts val="0"/>
              </a:spcBef>
              <a:buFont typeface="Calibri"/>
              <a:buNone/>
              <a:defRPr sz="2400" b="1"/>
            </a:lvl1pPr>
            <a:lvl2pPr marL="457200" lvl="1" indent="0" rtl="0">
              <a:spcBef>
                <a:spcPts val="0"/>
              </a:spcBef>
              <a:buFont typeface="Calibri"/>
              <a:buNone/>
              <a:defRPr sz="2000" b="1"/>
            </a:lvl2pPr>
            <a:lvl3pPr marL="914400" lvl="2" indent="0" rtl="0">
              <a:spcBef>
                <a:spcPts val="0"/>
              </a:spcBef>
              <a:buFont typeface="Calibri"/>
              <a:buNone/>
              <a:defRPr sz="1800" b="1"/>
            </a:lvl3pPr>
            <a:lvl4pPr marL="1371600" lvl="3" indent="0" rtl="0">
              <a:spcBef>
                <a:spcPts val="0"/>
              </a:spcBef>
              <a:buFont typeface="Calibri"/>
              <a:buNone/>
              <a:defRPr sz="1600" b="1"/>
            </a:lvl4pPr>
            <a:lvl5pPr marL="1828800" lvl="4" indent="0" rtl="0">
              <a:spcBef>
                <a:spcPts val="0"/>
              </a:spcBef>
              <a:buFont typeface="Calibri"/>
              <a:buNone/>
              <a:defRPr sz="1600" b="1"/>
            </a:lvl5pPr>
            <a:lvl6pPr marL="2286000" lvl="5" indent="0" rtl="0">
              <a:spcBef>
                <a:spcPts val="0"/>
              </a:spcBef>
              <a:buFont typeface="Calibri"/>
              <a:buNone/>
              <a:defRPr sz="1600" b="1"/>
            </a:lvl6pPr>
            <a:lvl7pPr marL="2743200" lvl="6" indent="0" rtl="0">
              <a:spcBef>
                <a:spcPts val="0"/>
              </a:spcBef>
              <a:buFont typeface="Calibri"/>
              <a:buNone/>
              <a:defRPr sz="1600" b="1"/>
            </a:lvl7pPr>
            <a:lvl8pPr marL="3200400" lvl="7" indent="0" rtl="0">
              <a:spcBef>
                <a:spcPts val="0"/>
              </a:spcBef>
              <a:buFont typeface="Calibri"/>
              <a:buNone/>
              <a:defRPr sz="1600" b="1"/>
            </a:lvl8pPr>
            <a:lvl9pPr marL="3657600" lvl="8" indent="0" rtl="0">
              <a:spcBef>
                <a:spcPts val="0"/>
              </a:spcBef>
              <a:buFont typeface="Calibri"/>
              <a:buNone/>
              <a:defRPr sz="1600" b="1"/>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lvl="0" algn="l" rtl="0">
              <a:spcBef>
                <a:spcPts val="0"/>
              </a:spcBef>
              <a:defRPr sz="2000" b="1"/>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3200" b="0" i="0" u="none" strike="noStrike" cap="none">
                <a:solidFill>
                  <a:srgbClr val="888888"/>
                </a:solidFill>
                <a:latin typeface="Calibri"/>
                <a:ea typeface="Calibri"/>
                <a:cs typeface="Calibri"/>
                <a:sym typeface="Calibri"/>
              </a:defRPr>
            </a:lvl1pPr>
            <a:lvl2pPr marL="457200" marR="0" lvl="1" indent="0" algn="l" rtl="0">
              <a:spcBef>
                <a:spcPts val="0"/>
              </a:spcBef>
              <a:buClr>
                <a:schemeClr val="dk1"/>
              </a:buClr>
              <a:buFont typeface="Calibri"/>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lvl="0" indent="0" rtl="0">
              <a:spcBef>
                <a:spcPts val="0"/>
              </a:spcBef>
              <a:buFont typeface="Calibri"/>
              <a:buNone/>
              <a:defRPr sz="1400"/>
            </a:lvl1pPr>
            <a:lvl2pPr marL="457200" lvl="1" indent="0" rtl="0">
              <a:spcBef>
                <a:spcPts val="0"/>
              </a:spcBef>
              <a:buFont typeface="Calibri"/>
              <a:buNone/>
              <a:defRPr sz="1200"/>
            </a:lvl2pPr>
            <a:lvl3pPr marL="914400" lvl="2" indent="0" rtl="0">
              <a:spcBef>
                <a:spcPts val="0"/>
              </a:spcBef>
              <a:buFont typeface="Calibri"/>
              <a:buNone/>
              <a:defRPr sz="1000"/>
            </a:lvl3pPr>
            <a:lvl4pPr marL="1371600" lvl="3" indent="0" rtl="0">
              <a:spcBef>
                <a:spcPts val="0"/>
              </a:spcBef>
              <a:buFont typeface="Calibri"/>
              <a:buNone/>
              <a:defRPr sz="900"/>
            </a:lvl4pPr>
            <a:lvl5pPr marL="1828800" lvl="4" indent="0" rtl="0">
              <a:spcBef>
                <a:spcPts val="0"/>
              </a:spcBef>
              <a:buFont typeface="Calibri"/>
              <a:buNone/>
              <a:defRPr sz="900"/>
            </a:lvl5pPr>
            <a:lvl6pPr marL="2286000" lvl="5" indent="0" rtl="0">
              <a:spcBef>
                <a:spcPts val="0"/>
              </a:spcBef>
              <a:buFont typeface="Calibri"/>
              <a:buNone/>
              <a:defRPr sz="900"/>
            </a:lvl6pPr>
            <a:lvl7pPr marL="2743200" lvl="6" indent="0" rtl="0">
              <a:spcBef>
                <a:spcPts val="0"/>
              </a:spcBef>
              <a:buFont typeface="Calibri"/>
              <a:buNone/>
              <a:defRPr sz="900"/>
            </a:lvl7pPr>
            <a:lvl8pPr marL="3200400" lvl="7" indent="0" rtl="0">
              <a:spcBef>
                <a:spcPts val="0"/>
              </a:spcBef>
              <a:buFont typeface="Calibri"/>
              <a:buNone/>
              <a:defRPr sz="900"/>
            </a:lvl8pPr>
            <a:lvl9pPr marL="3657600" lvl="8" indent="0" rtl="0">
              <a:spcBef>
                <a:spcPts val="0"/>
              </a:spcBef>
              <a:buFont typeface="Calibri"/>
              <a:buNone/>
              <a:defRPr sz="900"/>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descr="laboratorialogotigo2.png"/>
          <p:cNvPicPr preferRelativeResize="0"/>
          <p:nvPr/>
        </p:nvPicPr>
        <p:blipFill rotWithShape="1">
          <a:blip r:embed="rId3">
            <a:alphaModFix/>
          </a:blip>
          <a:srcRect b="73866"/>
          <a:stretch/>
        </p:blipFill>
        <p:spPr>
          <a:xfrm>
            <a:off x="0" y="0"/>
            <a:ext cx="9144000" cy="6858000"/>
          </a:xfrm>
          <a:prstGeom prst="rect">
            <a:avLst/>
          </a:prstGeom>
          <a:noFill/>
          <a:ln>
            <a:noFill/>
          </a:ln>
        </p:spPr>
      </p:pic>
      <p:pic>
        <p:nvPicPr>
          <p:cNvPr id="164" name="Shape 164" descr="laboratorialogotigo2.png"/>
          <p:cNvPicPr preferRelativeResize="0"/>
          <p:nvPr/>
        </p:nvPicPr>
        <p:blipFill rotWithShape="1">
          <a:blip r:embed="rId3">
            <a:alphaModFix/>
          </a:blip>
          <a:srcRect l="7399" t="25605" r="7409" b="25392"/>
          <a:stretch/>
        </p:blipFill>
        <p:spPr>
          <a:xfrm>
            <a:off x="1171228" y="2779742"/>
            <a:ext cx="6792856" cy="1078348"/>
          </a:xfrm>
          <a:prstGeom prst="rect">
            <a:avLst/>
          </a:prstGeom>
          <a:noFill/>
          <a:ln>
            <a:noFill/>
          </a:ln>
        </p:spPr>
      </p:pic>
      <p:sp>
        <p:nvSpPr>
          <p:cNvPr id="165" name="Shape 165"/>
          <p:cNvSpPr txBox="1">
            <a:spLocks noGrp="1"/>
          </p:cNvSpPr>
          <p:nvPr>
            <p:ph type="subTitle" idx="1"/>
          </p:nvPr>
        </p:nvSpPr>
        <p:spPr>
          <a:xfrm>
            <a:off x="1371600" y="4135742"/>
            <a:ext cx="6400799" cy="499086"/>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Curso de Visualización</a:t>
            </a:r>
          </a:p>
          <a:p>
            <a:pPr marL="0" marR="0" lvl="0" indent="0" algn="ctr" rtl="0">
              <a:spcBef>
                <a:spcPts val="0"/>
              </a:spcBef>
              <a:buClr>
                <a:schemeClr val="lt1"/>
              </a:buClr>
              <a:buSzPct val="25000"/>
              <a:buFont typeface="Arial"/>
              <a:buNone/>
            </a:pPr>
            <a:endParaRPr lang="es-CU" sz="2400" dirty="0">
              <a:solidFill>
                <a:schemeClr val="lt1"/>
              </a:solidFill>
              <a:latin typeface="Raleway"/>
              <a:ea typeface="Raleway"/>
              <a:cs typeface="Raleway"/>
              <a:sym typeface="Raleway"/>
            </a:endParaRPr>
          </a:p>
          <a:p>
            <a:pPr marL="0" marR="0" lvl="0" indent="0" algn="ctr" rtl="0">
              <a:spcBef>
                <a:spcPts val="0"/>
              </a:spcBef>
              <a:buClr>
                <a:schemeClr val="lt1"/>
              </a:buClr>
              <a:buSzPct val="25000"/>
              <a:buFont typeface="Arial"/>
              <a:buNone/>
            </a:pPr>
            <a:r>
              <a:rPr lang="es-CU" sz="2400" dirty="0">
                <a:solidFill>
                  <a:schemeClr val="lt1"/>
                </a:solidFill>
                <a:latin typeface="Raleway"/>
                <a:ea typeface="Raleway"/>
                <a:cs typeface="Raleway"/>
                <a:sym typeface="Raleway"/>
              </a:rPr>
              <a:t>Lección 5.1. </a:t>
            </a:r>
            <a:r>
              <a:rPr lang="es-VE" sz="2400" dirty="0">
                <a:solidFill>
                  <a:schemeClr val="lt1"/>
                </a:solidFill>
                <a:latin typeface="Raleway"/>
                <a:ea typeface="Raleway"/>
                <a:cs typeface="Raleway"/>
                <a:sym typeface="Raleway"/>
              </a:rPr>
              <a:t>Gráfico de Columnas</a:t>
            </a:r>
            <a:endParaRPr lang="es-SV" sz="2400" dirty="0">
              <a:solidFill>
                <a:schemeClr val="lt1"/>
              </a:solidFill>
              <a:latin typeface="Raleway"/>
              <a:ea typeface="Raleway"/>
              <a:cs typeface="Raleway"/>
              <a:sym typeface="Raleway"/>
            </a:endParaRPr>
          </a:p>
        </p:txBody>
      </p:sp>
    </p:spTree>
    <p:extLst>
      <p:ext uri="{BB962C8B-B14F-4D97-AF65-F5344CB8AC3E}">
        <p14:creationId xmlns:p14="http://schemas.microsoft.com/office/powerpoint/2010/main" val="296489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457200" y="1628481"/>
            <a:ext cx="8229600" cy="45261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s-VE" sz="1850" b="1" dirty="0"/>
              <a:t>Data</a:t>
            </a:r>
          </a:p>
          <a:p>
            <a:pPr marL="0" marR="0" lvl="0" indent="0" algn="l" rtl="0">
              <a:lnSpc>
                <a:spcPct val="90000"/>
              </a:lnSpc>
              <a:spcBef>
                <a:spcPts val="0"/>
              </a:spcBef>
              <a:buClr>
                <a:schemeClr val="dk1"/>
              </a:buClr>
              <a:buSzPct val="25000"/>
              <a:buFont typeface="Arial"/>
              <a:buNone/>
            </a:pPr>
            <a:endParaRPr lang="es-VE" sz="1850" b="1" dirty="0"/>
          </a:p>
          <a:p>
            <a:pPr marL="0" marR="0" lvl="0" indent="0" algn="l" rtl="0">
              <a:lnSpc>
                <a:spcPct val="90000"/>
              </a:lnSpc>
              <a:spcBef>
                <a:spcPts val="0"/>
              </a:spcBef>
              <a:buClr>
                <a:schemeClr val="dk1"/>
              </a:buClr>
              <a:buSzPct val="25000"/>
              <a:buFont typeface="Arial"/>
              <a:buNone/>
            </a:pPr>
            <a:endParaRPr lang="es-VE" sz="1850" b="1" dirty="0"/>
          </a:p>
        </p:txBody>
      </p:sp>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.1 Gráfico </a:t>
            </a:r>
            <a:r>
              <a:rPr lang="es-VE" sz="1200" i="0" u="none" strike="noStrike" cap="none">
                <a:solidFill>
                  <a:srgbClr val="F7B600"/>
                </a:solidFill>
                <a:latin typeface="Montserrat"/>
                <a:ea typeface="Montserrat"/>
                <a:cs typeface="Montserrat"/>
                <a:sym typeface="Montserrat"/>
              </a:rPr>
              <a:t>de Columnas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Crea tu propio gráfico con Legos</a:t>
            </a:r>
            <a:endParaRPr lang="es-GT" sz="3600" b="0" i="0" u="none" strike="noStrike" cap="none" dirty="0">
              <a:solidFill>
                <a:srgbClr val="F7B600"/>
              </a:solidFill>
              <a:latin typeface="Raleway"/>
              <a:ea typeface="Raleway"/>
              <a:cs typeface="Raleway"/>
              <a:sym typeface="Raleway"/>
            </a:endParaRPr>
          </a:p>
        </p:txBody>
      </p:sp>
      <p:sp>
        <p:nvSpPr>
          <p:cNvPr id="2" name="TextBox 1">
            <a:extLst>
              <a:ext uri="{FF2B5EF4-FFF2-40B4-BE49-F238E27FC236}">
                <a16:creationId xmlns:a16="http://schemas.microsoft.com/office/drawing/2014/main" id="{359987A4-FA09-49EA-9AD5-F637CA854CD0}"/>
              </a:ext>
            </a:extLst>
          </p:cNvPr>
          <p:cNvSpPr txBox="1"/>
          <p:nvPr/>
        </p:nvSpPr>
        <p:spPr>
          <a:xfrm>
            <a:off x="4350469" y="1592655"/>
            <a:ext cx="4590856" cy="4093428"/>
          </a:xfrm>
          <a:prstGeom prst="rect">
            <a:avLst/>
          </a:prstGeom>
          <a:noFill/>
        </p:spPr>
        <p:txBody>
          <a:bodyPr wrap="square" rtlCol="0">
            <a:spAutoFit/>
          </a:bodyPr>
          <a:lstStyle/>
          <a:p>
            <a:pPr algn="just"/>
            <a:r>
              <a:rPr lang="es-VE" sz="1600" b="1" dirty="0">
                <a:latin typeface="Raleway" panose="020B0604020202020204" charset="0"/>
              </a:rPr>
              <a:t>Instrucciones</a:t>
            </a:r>
          </a:p>
          <a:p>
            <a:pPr algn="just"/>
            <a:endParaRPr lang="es-VE" sz="1600" dirty="0">
              <a:latin typeface="Raleway" panose="020B0604020202020204" charset="0"/>
            </a:endParaRPr>
          </a:p>
          <a:p>
            <a:pPr marL="342900" indent="-342900" algn="just">
              <a:buAutoNum type="arabicPeriod"/>
            </a:pPr>
            <a:r>
              <a:rPr lang="es-VE" sz="1200" dirty="0">
                <a:latin typeface="Raleway" panose="020B0604020202020204" charset="0"/>
              </a:rPr>
              <a:t>Coloca en la base la cantidad de piezas verdes que está para cada año. Recuerda que cada año representa una columna nueva de nuestro gráfico de columnas, así que debes colocarla a la derecha:</a:t>
            </a:r>
          </a:p>
          <a:p>
            <a:pPr marL="228600" indent="-228600" algn="just">
              <a:buAutoNum type="alphaLcParenR"/>
            </a:pPr>
            <a:r>
              <a:rPr lang="es-VE" sz="1200" dirty="0">
                <a:latin typeface="Raleway" panose="020B0604020202020204" charset="0"/>
              </a:rPr>
              <a:t>Comienza con una pieza  verde, </a:t>
            </a:r>
          </a:p>
          <a:p>
            <a:pPr marL="228600" indent="-228600" algn="just">
              <a:buAutoNum type="alphaLcParenR"/>
            </a:pPr>
            <a:r>
              <a:rPr lang="es-VE" sz="1200" dirty="0">
                <a:latin typeface="Raleway" panose="020B0604020202020204" charset="0"/>
              </a:rPr>
              <a:t>Coloca a su derecha otra pieza verde (correspondiente a 2013)</a:t>
            </a:r>
          </a:p>
          <a:p>
            <a:pPr marL="228600" indent="-228600" algn="just">
              <a:buAutoNum type="alphaLcParenR"/>
            </a:pPr>
            <a:r>
              <a:rPr lang="es-VE" sz="1200" dirty="0">
                <a:latin typeface="Raleway" panose="020B0604020202020204" charset="0"/>
              </a:rPr>
              <a:t> Coloca una pieza verde a la derecha (correspondiente a 2014), </a:t>
            </a:r>
          </a:p>
          <a:p>
            <a:pPr marL="228600" indent="-228600" algn="just">
              <a:buAutoNum type="alphaLcParenR"/>
            </a:pPr>
            <a:r>
              <a:rPr lang="es-VE" sz="1200" dirty="0">
                <a:latin typeface="Raleway" panose="020B0604020202020204" charset="0"/>
              </a:rPr>
              <a:t>Para representar el valor 2 coloca otra pieza verde hacia arriba de la última que colocaste. </a:t>
            </a:r>
          </a:p>
          <a:p>
            <a:pPr marL="342900" indent="-342900" algn="just">
              <a:buFont typeface="+mj-lt"/>
              <a:buAutoNum type="arabicPeriod" startAt="2"/>
            </a:pPr>
            <a:r>
              <a:rPr lang="es-VE" sz="1200" dirty="0">
                <a:latin typeface="Raleway" panose="020B0604020202020204" charset="0"/>
              </a:rPr>
              <a:t>Sigue colocando las piezas verdes usando la misma lógica hasta tener las 5 columnas listas.  </a:t>
            </a:r>
          </a:p>
          <a:p>
            <a:pPr marL="342900" indent="-342900" algn="just">
              <a:buAutoNum type="arabicPeriod" startAt="2"/>
            </a:pPr>
            <a:r>
              <a:rPr lang="es-VE" sz="1200" dirty="0">
                <a:latin typeface="Raleway" panose="020B0604020202020204" charset="0"/>
              </a:rPr>
              <a:t>Luego coloca las piezas azules hacia arriba de las piezas verdes,. </a:t>
            </a:r>
          </a:p>
          <a:p>
            <a:pPr marL="342900" indent="-342900" algn="just">
              <a:buAutoNum type="arabicPeriod" startAt="2"/>
            </a:pPr>
            <a:r>
              <a:rPr lang="es-VE" sz="1200" dirty="0">
                <a:latin typeface="Raleway" panose="020B0604020202020204" charset="0"/>
              </a:rPr>
              <a:t>Luego coloca las piezas amarillas hacia arriba de las piezas azules</a:t>
            </a:r>
          </a:p>
          <a:p>
            <a:pPr marL="342900" indent="-342900" algn="just">
              <a:buAutoNum type="arabicPeriod" startAt="2"/>
            </a:pPr>
            <a:r>
              <a:rPr lang="es-VE" sz="1200" dirty="0">
                <a:latin typeface="Raleway" panose="020B0604020202020204" charset="0"/>
              </a:rPr>
              <a:t>Por último coloca las piezas rojas hacia arriba de las amarillas. </a:t>
            </a:r>
          </a:p>
        </p:txBody>
      </p:sp>
      <p:cxnSp>
        <p:nvCxnSpPr>
          <p:cNvPr id="8" name="Straight Arrow Connector 7">
            <a:extLst>
              <a:ext uri="{FF2B5EF4-FFF2-40B4-BE49-F238E27FC236}">
                <a16:creationId xmlns:a16="http://schemas.microsoft.com/office/drawing/2014/main" id="{C2207261-7E47-44E9-B4C1-34001964DA03}"/>
              </a:ext>
            </a:extLst>
          </p:cNvPr>
          <p:cNvCxnSpPr/>
          <p:nvPr/>
        </p:nvCxnSpPr>
        <p:spPr>
          <a:xfrm flipV="1">
            <a:off x="500439" y="4562573"/>
            <a:ext cx="0" cy="1366887"/>
          </a:xfrm>
          <a:prstGeom prst="straightConnector1">
            <a:avLst/>
          </a:prstGeom>
          <a:ln>
            <a:solidFill>
              <a:srgbClr val="F7B617"/>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C1D2E6-7F74-4B61-9CD3-945D6D1664F0}"/>
              </a:ext>
            </a:extLst>
          </p:cNvPr>
          <p:cNvCxnSpPr/>
          <p:nvPr/>
        </p:nvCxnSpPr>
        <p:spPr>
          <a:xfrm>
            <a:off x="500439" y="5966045"/>
            <a:ext cx="2328421" cy="0"/>
          </a:xfrm>
          <a:prstGeom prst="straightConnector1">
            <a:avLst/>
          </a:prstGeom>
          <a:ln>
            <a:solidFill>
              <a:srgbClr val="F7B61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9E1313-DE0D-4458-AE3B-4BD8C69DEEC4}"/>
              </a:ext>
            </a:extLst>
          </p:cNvPr>
          <p:cNvSpPr txBox="1"/>
          <p:nvPr/>
        </p:nvSpPr>
        <p:spPr>
          <a:xfrm flipH="1">
            <a:off x="538773" y="6154903"/>
            <a:ext cx="2818613" cy="307777"/>
          </a:xfrm>
          <a:prstGeom prst="rect">
            <a:avLst/>
          </a:prstGeom>
          <a:noFill/>
        </p:spPr>
        <p:txBody>
          <a:bodyPr wrap="square" rtlCol="0">
            <a:spAutoFit/>
          </a:bodyPr>
          <a:lstStyle/>
          <a:p>
            <a:r>
              <a:rPr lang="es-VE" dirty="0">
                <a:latin typeface="Raleway" panose="020B0604020202020204" charset="0"/>
              </a:rPr>
              <a:t>A la derecha – Nueva columna</a:t>
            </a:r>
            <a:endParaRPr lang="en-US" dirty="0">
              <a:latin typeface="Raleway" panose="020B0604020202020204" charset="0"/>
            </a:endParaRPr>
          </a:p>
        </p:txBody>
      </p:sp>
      <p:sp>
        <p:nvSpPr>
          <p:cNvPr id="11" name="TextBox 10">
            <a:extLst>
              <a:ext uri="{FF2B5EF4-FFF2-40B4-BE49-F238E27FC236}">
                <a16:creationId xmlns:a16="http://schemas.microsoft.com/office/drawing/2014/main" id="{8A68D018-1E16-4830-B2C7-95A50E048DD9}"/>
              </a:ext>
            </a:extLst>
          </p:cNvPr>
          <p:cNvSpPr txBox="1"/>
          <p:nvPr/>
        </p:nvSpPr>
        <p:spPr>
          <a:xfrm rot="16200000" flipH="1">
            <a:off x="-411321" y="5123465"/>
            <a:ext cx="1256908" cy="307777"/>
          </a:xfrm>
          <a:prstGeom prst="rect">
            <a:avLst/>
          </a:prstGeom>
          <a:noFill/>
        </p:spPr>
        <p:txBody>
          <a:bodyPr wrap="square" rtlCol="0">
            <a:spAutoFit/>
          </a:bodyPr>
          <a:lstStyle/>
          <a:p>
            <a:pPr algn="ctr"/>
            <a:r>
              <a:rPr lang="es-VE" dirty="0">
                <a:latin typeface="Raleway" panose="020B0604020202020204" charset="0"/>
              </a:rPr>
              <a:t>Hacia Arriba</a:t>
            </a:r>
            <a:endParaRPr lang="en-US" dirty="0">
              <a:latin typeface="Raleway" panose="020B0604020202020204" charset="0"/>
            </a:endParaRPr>
          </a:p>
        </p:txBody>
      </p:sp>
      <p:sp>
        <p:nvSpPr>
          <p:cNvPr id="4" name="Rectangle 3">
            <a:extLst>
              <a:ext uri="{FF2B5EF4-FFF2-40B4-BE49-F238E27FC236}">
                <a16:creationId xmlns:a16="http://schemas.microsoft.com/office/drawing/2014/main" id="{F15EF8D2-347F-4E70-82F5-45F2EDEA54C5}"/>
              </a:ext>
            </a:extLst>
          </p:cNvPr>
          <p:cNvSpPr/>
          <p:nvPr/>
        </p:nvSpPr>
        <p:spPr>
          <a:xfrm>
            <a:off x="534060" y="5650248"/>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840895-4686-4FD2-B936-8D0A4964CF52}"/>
              </a:ext>
            </a:extLst>
          </p:cNvPr>
          <p:cNvSpPr/>
          <p:nvPr/>
        </p:nvSpPr>
        <p:spPr>
          <a:xfrm>
            <a:off x="858328" y="5649127"/>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4F9B29-D116-4DE8-B845-864B515BD419}"/>
              </a:ext>
            </a:extLst>
          </p:cNvPr>
          <p:cNvSpPr/>
          <p:nvPr/>
        </p:nvSpPr>
        <p:spPr>
          <a:xfrm>
            <a:off x="1182791" y="5656083"/>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F2FFF2-96BC-4AFD-9738-F67053E14B05}"/>
              </a:ext>
            </a:extLst>
          </p:cNvPr>
          <p:cNvSpPr/>
          <p:nvPr/>
        </p:nvSpPr>
        <p:spPr>
          <a:xfrm>
            <a:off x="1182791" y="5311077"/>
            <a:ext cx="282215" cy="273377"/>
          </a:xfrm>
          <a:prstGeom prst="rect">
            <a:avLst/>
          </a:prstGeom>
          <a:ln>
            <a:solidFill>
              <a:srgbClr val="2B2B2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50AD98-50B9-4C5E-9BF2-F08D959C416D}"/>
              </a:ext>
            </a:extLst>
          </p:cNvPr>
          <p:cNvSpPr txBox="1"/>
          <p:nvPr/>
        </p:nvSpPr>
        <p:spPr>
          <a:xfrm>
            <a:off x="500439" y="5649127"/>
            <a:ext cx="537328" cy="307777"/>
          </a:xfrm>
          <a:prstGeom prst="rect">
            <a:avLst/>
          </a:prstGeom>
          <a:noFill/>
        </p:spPr>
        <p:txBody>
          <a:bodyPr wrap="square" rtlCol="0">
            <a:spAutoFit/>
          </a:bodyPr>
          <a:lstStyle/>
          <a:p>
            <a:r>
              <a:rPr lang="es-VE" dirty="0">
                <a:latin typeface="Raleway" panose="020B0604020202020204" charset="0"/>
              </a:rPr>
              <a:t>1a</a:t>
            </a:r>
            <a:endParaRPr lang="en-US" dirty="0">
              <a:latin typeface="Raleway" panose="020B0604020202020204" charset="0"/>
            </a:endParaRPr>
          </a:p>
        </p:txBody>
      </p:sp>
      <p:sp>
        <p:nvSpPr>
          <p:cNvPr id="19" name="TextBox 18">
            <a:extLst>
              <a:ext uri="{FF2B5EF4-FFF2-40B4-BE49-F238E27FC236}">
                <a16:creationId xmlns:a16="http://schemas.microsoft.com/office/drawing/2014/main" id="{DF41A57E-A988-4041-8239-11A319182C35}"/>
              </a:ext>
            </a:extLst>
          </p:cNvPr>
          <p:cNvSpPr txBox="1"/>
          <p:nvPr/>
        </p:nvSpPr>
        <p:spPr>
          <a:xfrm>
            <a:off x="816275" y="5649127"/>
            <a:ext cx="537328" cy="307777"/>
          </a:xfrm>
          <a:prstGeom prst="rect">
            <a:avLst/>
          </a:prstGeom>
          <a:noFill/>
        </p:spPr>
        <p:txBody>
          <a:bodyPr wrap="square" rtlCol="0">
            <a:spAutoFit/>
          </a:bodyPr>
          <a:lstStyle/>
          <a:p>
            <a:r>
              <a:rPr lang="es-VE" dirty="0">
                <a:latin typeface="Raleway" panose="020B0604020202020204" charset="0"/>
              </a:rPr>
              <a:t>1b</a:t>
            </a:r>
            <a:endParaRPr lang="en-US" dirty="0">
              <a:latin typeface="Raleway" panose="020B0604020202020204" charset="0"/>
            </a:endParaRPr>
          </a:p>
        </p:txBody>
      </p:sp>
      <p:sp>
        <p:nvSpPr>
          <p:cNvPr id="20" name="TextBox 19">
            <a:extLst>
              <a:ext uri="{FF2B5EF4-FFF2-40B4-BE49-F238E27FC236}">
                <a16:creationId xmlns:a16="http://schemas.microsoft.com/office/drawing/2014/main" id="{1C0D0BA3-4CF8-4C2D-A94C-1193C073AAB3}"/>
              </a:ext>
            </a:extLst>
          </p:cNvPr>
          <p:cNvSpPr txBox="1"/>
          <p:nvPr/>
        </p:nvSpPr>
        <p:spPr>
          <a:xfrm>
            <a:off x="1146249" y="5633047"/>
            <a:ext cx="537328" cy="307777"/>
          </a:xfrm>
          <a:prstGeom prst="rect">
            <a:avLst/>
          </a:prstGeom>
          <a:noFill/>
        </p:spPr>
        <p:txBody>
          <a:bodyPr wrap="square" rtlCol="0">
            <a:spAutoFit/>
          </a:bodyPr>
          <a:lstStyle/>
          <a:p>
            <a:r>
              <a:rPr lang="es-VE" dirty="0">
                <a:latin typeface="Raleway" panose="020B0604020202020204" charset="0"/>
              </a:rPr>
              <a:t>1c</a:t>
            </a:r>
          </a:p>
        </p:txBody>
      </p:sp>
      <p:sp>
        <p:nvSpPr>
          <p:cNvPr id="21" name="TextBox 20">
            <a:extLst>
              <a:ext uri="{FF2B5EF4-FFF2-40B4-BE49-F238E27FC236}">
                <a16:creationId xmlns:a16="http://schemas.microsoft.com/office/drawing/2014/main" id="{32DCADC9-F82B-43BD-AFE8-9014D98608F0}"/>
              </a:ext>
            </a:extLst>
          </p:cNvPr>
          <p:cNvSpPr txBox="1"/>
          <p:nvPr/>
        </p:nvSpPr>
        <p:spPr>
          <a:xfrm>
            <a:off x="1156082" y="5312491"/>
            <a:ext cx="537328" cy="307777"/>
          </a:xfrm>
          <a:prstGeom prst="rect">
            <a:avLst/>
          </a:prstGeom>
          <a:noFill/>
        </p:spPr>
        <p:txBody>
          <a:bodyPr wrap="square" rtlCol="0">
            <a:spAutoFit/>
          </a:bodyPr>
          <a:lstStyle/>
          <a:p>
            <a:r>
              <a:rPr lang="es-VE" dirty="0">
                <a:latin typeface="Raleway" panose="020B0604020202020204" charset="0"/>
              </a:rPr>
              <a:t>1d</a:t>
            </a:r>
          </a:p>
        </p:txBody>
      </p:sp>
      <p:graphicFrame>
        <p:nvGraphicFramePr>
          <p:cNvPr id="22" name="Table 21">
            <a:extLst>
              <a:ext uri="{FF2B5EF4-FFF2-40B4-BE49-F238E27FC236}">
                <a16:creationId xmlns:a16="http://schemas.microsoft.com/office/drawing/2014/main" id="{EF950AFF-A384-482D-90FF-2FB1CC2B3D82}"/>
              </a:ext>
            </a:extLst>
          </p:cNvPr>
          <p:cNvGraphicFramePr>
            <a:graphicFrameLocks noGrp="1"/>
          </p:cNvGraphicFramePr>
          <p:nvPr>
            <p:extLst>
              <p:ext uri="{D42A27DB-BD31-4B8C-83A1-F6EECF244321}">
                <p14:modId xmlns:p14="http://schemas.microsoft.com/office/powerpoint/2010/main" val="1974067649"/>
              </p:ext>
            </p:extLst>
          </p:nvPr>
        </p:nvGraphicFramePr>
        <p:xfrm>
          <a:off x="132932" y="2098404"/>
          <a:ext cx="4119388" cy="1854200"/>
        </p:xfrm>
        <a:graphic>
          <a:graphicData uri="http://schemas.openxmlformats.org/drawingml/2006/table">
            <a:tbl>
              <a:tblPr firstRow="1" bandRow="1">
                <a:tableStyleId>{5C22544A-7EE6-4342-B048-85BDC9FD1C3A}</a:tableStyleId>
              </a:tblPr>
              <a:tblGrid>
                <a:gridCol w="1060768">
                  <a:extLst>
                    <a:ext uri="{9D8B030D-6E8A-4147-A177-3AD203B41FA5}">
                      <a16:colId xmlns:a16="http://schemas.microsoft.com/office/drawing/2014/main" val="1642073338"/>
                    </a:ext>
                  </a:extLst>
                </a:gridCol>
                <a:gridCol w="598225">
                  <a:extLst>
                    <a:ext uri="{9D8B030D-6E8A-4147-A177-3AD203B41FA5}">
                      <a16:colId xmlns:a16="http://schemas.microsoft.com/office/drawing/2014/main" val="1073385963"/>
                    </a:ext>
                  </a:extLst>
                </a:gridCol>
                <a:gridCol w="598602">
                  <a:extLst>
                    <a:ext uri="{9D8B030D-6E8A-4147-A177-3AD203B41FA5}">
                      <a16:colId xmlns:a16="http://schemas.microsoft.com/office/drawing/2014/main" val="2345704613"/>
                    </a:ext>
                  </a:extLst>
                </a:gridCol>
                <a:gridCol w="593889">
                  <a:extLst>
                    <a:ext uri="{9D8B030D-6E8A-4147-A177-3AD203B41FA5}">
                      <a16:colId xmlns:a16="http://schemas.microsoft.com/office/drawing/2014/main" val="1459903231"/>
                    </a:ext>
                  </a:extLst>
                </a:gridCol>
                <a:gridCol w="631595">
                  <a:extLst>
                    <a:ext uri="{9D8B030D-6E8A-4147-A177-3AD203B41FA5}">
                      <a16:colId xmlns:a16="http://schemas.microsoft.com/office/drawing/2014/main" val="311011381"/>
                    </a:ext>
                  </a:extLst>
                </a:gridCol>
                <a:gridCol w="636309">
                  <a:extLst>
                    <a:ext uri="{9D8B030D-6E8A-4147-A177-3AD203B41FA5}">
                      <a16:colId xmlns:a16="http://schemas.microsoft.com/office/drawing/2014/main" val="4234893951"/>
                    </a:ext>
                  </a:extLst>
                </a:gridCol>
              </a:tblGrid>
              <a:tr h="370840">
                <a:tc>
                  <a:txBody>
                    <a:bodyPr/>
                    <a:lstStyle/>
                    <a:p>
                      <a:r>
                        <a:rPr lang="es-VE" dirty="0">
                          <a:solidFill>
                            <a:schemeClr val="bg1"/>
                          </a:solidFill>
                          <a:latin typeface="Raleway" panose="020B0604020202020204" charset="0"/>
                        </a:rPr>
                        <a:t>Categoría</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r>
                        <a:rPr lang="es-VE" dirty="0">
                          <a:solidFill>
                            <a:schemeClr val="bg1"/>
                          </a:solidFill>
                          <a:latin typeface="Raleway" panose="020B0604020202020204" charset="0"/>
                        </a:rPr>
                        <a:t>2012</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r>
                        <a:rPr lang="es-VE" dirty="0">
                          <a:solidFill>
                            <a:schemeClr val="bg1"/>
                          </a:solidFill>
                          <a:latin typeface="Raleway" panose="020B0604020202020204" charset="0"/>
                        </a:rPr>
                        <a:t>2013</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r>
                        <a:rPr lang="es-VE" dirty="0">
                          <a:solidFill>
                            <a:schemeClr val="bg1"/>
                          </a:solidFill>
                          <a:latin typeface="Raleway" panose="020B0604020202020204" charset="0"/>
                        </a:rPr>
                        <a:t>2014</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r>
                        <a:rPr lang="es-VE" dirty="0">
                          <a:solidFill>
                            <a:schemeClr val="bg1"/>
                          </a:solidFill>
                          <a:latin typeface="Raleway" panose="020B0604020202020204" charset="0"/>
                        </a:rPr>
                        <a:t>2015</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tc>
                  <a:txBody>
                    <a:bodyPr/>
                    <a:lstStyle/>
                    <a:p>
                      <a:r>
                        <a:rPr lang="es-VE" dirty="0">
                          <a:solidFill>
                            <a:schemeClr val="bg1"/>
                          </a:solidFill>
                          <a:latin typeface="Raleway" panose="020B0604020202020204" charset="0"/>
                        </a:rPr>
                        <a:t>2016</a:t>
                      </a:r>
                      <a:endParaRPr lang="en-US" dirty="0">
                        <a:solidFill>
                          <a:schemeClr val="bg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B617"/>
                    </a:solidFill>
                  </a:tcPr>
                </a:tc>
                <a:extLst>
                  <a:ext uri="{0D108BD9-81ED-4DB2-BD59-A6C34878D82A}">
                    <a16:rowId xmlns:a16="http://schemas.microsoft.com/office/drawing/2014/main" val="2952785500"/>
                  </a:ext>
                </a:extLst>
              </a:tr>
              <a:tr h="370840">
                <a:tc>
                  <a:txBody>
                    <a:bodyPr/>
                    <a:lstStyle/>
                    <a:p>
                      <a:pPr algn="ctr"/>
                      <a:r>
                        <a:rPr lang="es-VE" b="1" dirty="0">
                          <a:solidFill>
                            <a:srgbClr val="92D050"/>
                          </a:solidFill>
                          <a:latin typeface="Raleway" panose="020B0604020202020204" charset="0"/>
                        </a:rPr>
                        <a:t>X</a:t>
                      </a:r>
                      <a:endParaRPr lang="en-US" b="1" dirty="0">
                        <a:solidFill>
                          <a:srgbClr val="92D05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dirty="0">
                          <a:solidFill>
                            <a:schemeClr val="tx1"/>
                          </a:solidFill>
                          <a:latin typeface="Raleway" panose="020B06040202020202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VE" dirty="0">
                          <a:solidFill>
                            <a:schemeClr val="tx1"/>
                          </a:solidFill>
                          <a:latin typeface="Raleway" panose="020B0604020202020204" charset="0"/>
                        </a:rPr>
                        <a:t>1</a:t>
                      </a:r>
                      <a:endParaRPr lang="en-US" dirty="0">
                        <a:solidFill>
                          <a:schemeClr val="tx1"/>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8618717"/>
                  </a:ext>
                </a:extLst>
              </a:tr>
              <a:tr h="370840">
                <a:tc>
                  <a:txBody>
                    <a:bodyPr/>
                    <a:lstStyle/>
                    <a:p>
                      <a:pPr algn="ctr"/>
                      <a:r>
                        <a:rPr lang="es-VE" b="1" dirty="0">
                          <a:solidFill>
                            <a:srgbClr val="0070C0"/>
                          </a:solidFill>
                          <a:latin typeface="Raleway" panose="020B0604020202020204" charset="0"/>
                        </a:rPr>
                        <a:t>X</a:t>
                      </a:r>
                      <a:endParaRPr lang="en-US" b="1" dirty="0">
                        <a:solidFill>
                          <a:srgbClr val="0070C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dirty="0">
                          <a:solidFill>
                            <a:schemeClr val="tx1"/>
                          </a:solidFill>
                          <a:latin typeface="Raleway" panose="020B06040202020202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2974235"/>
                  </a:ext>
                </a:extLst>
              </a:tr>
              <a:tr h="370840">
                <a:tc>
                  <a:txBody>
                    <a:bodyPr/>
                    <a:lstStyle/>
                    <a:p>
                      <a:pPr algn="ctr"/>
                      <a:r>
                        <a:rPr lang="es-VE" b="1" dirty="0">
                          <a:solidFill>
                            <a:srgbClr val="FFFF00"/>
                          </a:solidFill>
                          <a:highlight>
                            <a:srgbClr val="FFFF00"/>
                          </a:highlight>
                          <a:latin typeface="Raleway" panose="020B0604020202020204" charset="0"/>
                        </a:rPr>
                        <a:t>X</a:t>
                      </a:r>
                      <a:endParaRPr lang="en-US" b="1" dirty="0">
                        <a:solidFill>
                          <a:srgbClr val="FFFF00"/>
                        </a:solidFill>
                        <a:highlight>
                          <a:srgbClr val="FFFF00"/>
                        </a:highlight>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1752445"/>
                  </a:ext>
                </a:extLst>
              </a:tr>
              <a:tr h="370840">
                <a:tc>
                  <a:txBody>
                    <a:bodyPr/>
                    <a:lstStyle/>
                    <a:p>
                      <a:pPr algn="ctr"/>
                      <a:r>
                        <a:rPr lang="es-VE" b="1" dirty="0">
                          <a:solidFill>
                            <a:srgbClr val="FF0000"/>
                          </a:solidFill>
                          <a:latin typeface="Raleway" panose="020B0604020202020204" charset="0"/>
                        </a:rPr>
                        <a:t>X</a:t>
                      </a:r>
                      <a:endParaRPr lang="en-US" b="1" dirty="0">
                        <a:solidFill>
                          <a:srgbClr val="FF0000"/>
                        </a:solidFill>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dirty="0">
                          <a:solidFill>
                            <a:schemeClr val="tx1"/>
                          </a:solidFill>
                          <a:latin typeface="Raleway" panose="020B06040202020202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Raleway" panose="020B060402020202020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693980"/>
                  </a:ext>
                </a:extLst>
              </a:tr>
            </a:tbl>
          </a:graphicData>
        </a:graphic>
      </p:graphicFrame>
    </p:spTree>
    <p:extLst>
      <p:ext uri="{BB962C8B-B14F-4D97-AF65-F5344CB8AC3E}">
        <p14:creationId xmlns:p14="http://schemas.microsoft.com/office/powerpoint/2010/main" val="126915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.1 Gráfico </a:t>
            </a:r>
            <a:r>
              <a:rPr lang="es-VE" sz="1200" i="0" u="none" strike="noStrike" cap="none">
                <a:solidFill>
                  <a:srgbClr val="F7B600"/>
                </a:solidFill>
                <a:latin typeface="Montserrat"/>
                <a:ea typeface="Montserrat"/>
                <a:cs typeface="Montserrat"/>
                <a:sym typeface="Montserrat"/>
              </a:rPr>
              <a:t>de Columnas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117076" y="674182"/>
            <a:ext cx="7494309"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dirty="0">
                <a:solidFill>
                  <a:srgbClr val="F7B600"/>
                </a:solidFill>
                <a:latin typeface="Raleway"/>
                <a:ea typeface="Raleway"/>
                <a:cs typeface="Raleway"/>
                <a:sym typeface="Raleway"/>
              </a:rPr>
              <a:t>Resultado</a:t>
            </a:r>
            <a:endParaRPr lang="es-GT" sz="3600" b="0" i="0" u="none" strike="noStrike" cap="none" dirty="0">
              <a:solidFill>
                <a:srgbClr val="F7B600"/>
              </a:solidFill>
              <a:latin typeface="Raleway"/>
              <a:ea typeface="Raleway"/>
              <a:cs typeface="Raleway"/>
              <a:sym typeface="Raleway"/>
            </a:endParaRPr>
          </a:p>
        </p:txBody>
      </p:sp>
      <p:pic>
        <p:nvPicPr>
          <p:cNvPr id="5" name="Picture 4" descr="A picture containing indoor&#10;&#10;Description generated with high confidence">
            <a:extLst>
              <a:ext uri="{FF2B5EF4-FFF2-40B4-BE49-F238E27FC236}">
                <a16:creationId xmlns:a16="http://schemas.microsoft.com/office/drawing/2014/main" id="{1B67CFBA-D48C-4219-8B7C-D487619986EF}"/>
              </a:ext>
            </a:extLst>
          </p:cNvPr>
          <p:cNvPicPr>
            <a:picLocks noChangeAspect="1"/>
          </p:cNvPicPr>
          <p:nvPr/>
        </p:nvPicPr>
        <p:blipFill rotWithShape="1">
          <a:blip r:embed="rId4"/>
          <a:srcRect l="31185" r="41237" b="26146"/>
          <a:stretch/>
        </p:blipFill>
        <p:spPr>
          <a:xfrm>
            <a:off x="2309567" y="1462002"/>
            <a:ext cx="4095946" cy="5013288"/>
          </a:xfrm>
          <a:prstGeom prst="rect">
            <a:avLst/>
          </a:prstGeom>
        </p:spPr>
      </p:pic>
    </p:spTree>
    <p:extLst>
      <p:ext uri="{BB962C8B-B14F-4D97-AF65-F5344CB8AC3E}">
        <p14:creationId xmlns:p14="http://schemas.microsoft.com/office/powerpoint/2010/main" val="333971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.1 Gráfico </a:t>
            </a:r>
            <a:r>
              <a:rPr lang="es-VE" sz="1200" i="0" u="none" strike="noStrike" cap="none">
                <a:solidFill>
                  <a:srgbClr val="F7B600"/>
                </a:solidFill>
                <a:latin typeface="Montserrat"/>
                <a:ea typeface="Montserrat"/>
                <a:cs typeface="Montserrat"/>
                <a:sym typeface="Montserrat"/>
              </a:rPr>
              <a:t>de Columnas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5">
            <a:alphaModFix/>
          </a:blip>
          <a:srcRect/>
          <a:stretch/>
        </p:blipFill>
        <p:spPr>
          <a:xfrm>
            <a:off x="131781" y="126082"/>
            <a:ext cx="548100" cy="548100"/>
          </a:xfrm>
          <a:prstGeom prst="rect">
            <a:avLst/>
          </a:prstGeom>
          <a:noFill/>
          <a:ln>
            <a:noFill/>
          </a:ln>
        </p:spPr>
      </p:pic>
      <p:sp>
        <p:nvSpPr>
          <p:cNvPr id="396" name="Shape 396"/>
          <p:cNvSpPr txBox="1"/>
          <p:nvPr/>
        </p:nvSpPr>
        <p:spPr>
          <a:xfrm>
            <a:off x="1117077" y="674182"/>
            <a:ext cx="7107810" cy="646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GT" sz="3600" b="0" i="0" u="none" strike="noStrike" cap="none" dirty="0">
                <a:solidFill>
                  <a:srgbClr val="F7B600"/>
                </a:solidFill>
                <a:latin typeface="Raleway"/>
                <a:ea typeface="Raleway"/>
                <a:cs typeface="Raleway"/>
                <a:sym typeface="Raleway"/>
              </a:rPr>
              <a:t>¿Cómo hacemos el ejemplo?</a:t>
            </a:r>
          </a:p>
        </p:txBody>
      </p:sp>
      <p:pic>
        <p:nvPicPr>
          <p:cNvPr id="2" name="5.1. Paso a paso - Gráfico de Barra Ejemplo">
            <a:hlinkClick r:id="" action="ppaction://media"/>
            <a:extLst>
              <a:ext uri="{FF2B5EF4-FFF2-40B4-BE49-F238E27FC236}">
                <a16:creationId xmlns:a16="http://schemas.microsoft.com/office/drawing/2014/main" id="{6296A808-3826-427D-A84B-016BC9898E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1083" y="1937518"/>
            <a:ext cx="8554825" cy="4307117"/>
          </a:xfrm>
          <a:prstGeom prst="rect">
            <a:avLst/>
          </a:prstGeom>
        </p:spPr>
      </p:pic>
    </p:spTree>
    <p:extLst>
      <p:ext uri="{BB962C8B-B14F-4D97-AF65-F5344CB8AC3E}">
        <p14:creationId xmlns:p14="http://schemas.microsoft.com/office/powerpoint/2010/main" val="101041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Shape 394"/>
          <p:cNvSpPr txBox="1">
            <a:spLocks noGrp="1"/>
          </p:cNvSpPr>
          <p:nvPr>
            <p:ph type="title"/>
          </p:nvPr>
        </p:nvSpPr>
        <p:spPr>
          <a:xfrm>
            <a:off x="666539" y="209956"/>
            <a:ext cx="5192220" cy="428400"/>
          </a:xfrm>
          <a:prstGeom prst="rect">
            <a:avLst/>
          </a:prstGeom>
          <a:noFill/>
          <a:ln>
            <a:noFill/>
          </a:ln>
        </p:spPr>
        <p:txBody>
          <a:bodyPr lIns="91425" tIns="45700" rIns="91425" bIns="45700" anchor="ctr" anchorCtr="0">
            <a:noAutofit/>
          </a:bodyPr>
          <a:lstStyle/>
          <a:p>
            <a:pPr marL="0" marR="0" lvl="0" indent="0" algn="l" rtl="0">
              <a:spcBef>
                <a:spcPts val="0"/>
              </a:spcBef>
              <a:buClr>
                <a:srgbClr val="F7B600"/>
              </a:buClr>
              <a:buSzPct val="25000"/>
              <a:buFont typeface="Arial"/>
              <a:buNone/>
            </a:pPr>
            <a:r>
              <a:rPr lang="es-VE" sz="1200" dirty="0">
                <a:solidFill>
                  <a:srgbClr val="F7B600"/>
                </a:solidFill>
                <a:latin typeface="Montserrat"/>
                <a:ea typeface="Montserrat"/>
                <a:cs typeface="Montserrat"/>
                <a:sym typeface="Montserrat"/>
              </a:rPr>
              <a:t>5</a:t>
            </a:r>
            <a:r>
              <a:rPr lang="es-VE" sz="1200" i="0" u="none" strike="noStrike" cap="none" dirty="0">
                <a:solidFill>
                  <a:srgbClr val="F7B600"/>
                </a:solidFill>
                <a:latin typeface="Montserrat"/>
                <a:ea typeface="Montserrat"/>
                <a:cs typeface="Montserrat"/>
                <a:sym typeface="Montserrat"/>
              </a:rPr>
              <a:t>.1 Gráfico </a:t>
            </a:r>
            <a:r>
              <a:rPr lang="es-VE" sz="1200" i="0" u="none" strike="noStrike" cap="none">
                <a:solidFill>
                  <a:srgbClr val="F7B600"/>
                </a:solidFill>
                <a:latin typeface="Montserrat"/>
                <a:ea typeface="Montserrat"/>
                <a:cs typeface="Montserrat"/>
                <a:sym typeface="Montserrat"/>
              </a:rPr>
              <a:t>de Columnas</a:t>
            </a:r>
            <a:endParaRPr lang="es-VE" sz="1200" i="0" u="none" strike="noStrike" cap="none" dirty="0">
              <a:solidFill>
                <a:srgbClr val="F7B600"/>
              </a:solidFill>
              <a:latin typeface="Montserrat"/>
              <a:ea typeface="Montserrat"/>
              <a:cs typeface="Montserrat"/>
              <a:sym typeface="Montserrat"/>
            </a:endParaRPr>
          </a:p>
        </p:txBody>
      </p:sp>
      <p:pic>
        <p:nvPicPr>
          <p:cNvPr id="395" name="Shape 395" descr="isotipo codeacademy.png"/>
          <p:cNvPicPr preferRelativeResize="0"/>
          <p:nvPr/>
        </p:nvPicPr>
        <p:blipFill rotWithShape="1">
          <a:blip r:embed="rId3">
            <a:alphaModFix/>
          </a:blip>
          <a:srcRect/>
          <a:stretch/>
        </p:blipFill>
        <p:spPr>
          <a:xfrm>
            <a:off x="131781" y="126082"/>
            <a:ext cx="548100" cy="548100"/>
          </a:xfrm>
          <a:prstGeom prst="rect">
            <a:avLst/>
          </a:prstGeom>
          <a:noFill/>
          <a:ln>
            <a:noFill/>
          </a:ln>
        </p:spPr>
      </p:pic>
      <p:sp>
        <p:nvSpPr>
          <p:cNvPr id="396" name="Shape 396"/>
          <p:cNvSpPr txBox="1"/>
          <p:nvPr/>
        </p:nvSpPr>
        <p:spPr>
          <a:xfrm>
            <a:off x="1786380" y="2719799"/>
            <a:ext cx="5236589" cy="646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s-GT" sz="5400" b="0" i="0" u="none" strike="noStrike" cap="none" dirty="0">
                <a:solidFill>
                  <a:srgbClr val="F7B600"/>
                </a:solidFill>
                <a:latin typeface="Raleway"/>
                <a:ea typeface="Raleway"/>
                <a:cs typeface="Raleway"/>
                <a:sym typeface="Raleway"/>
              </a:rPr>
              <a:t>TU TURNO</a:t>
            </a:r>
          </a:p>
        </p:txBody>
      </p:sp>
    </p:spTree>
    <p:extLst>
      <p:ext uri="{BB962C8B-B14F-4D97-AF65-F5344CB8AC3E}">
        <p14:creationId xmlns:p14="http://schemas.microsoft.com/office/powerpoint/2010/main" val="8543694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Words>
  <Application>Microsoft Office PowerPoint</Application>
  <PresentationFormat>On-screen Show (4:3)</PresentationFormat>
  <Paragraphs>59</Paragraphs>
  <Slides>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Raleway</vt:lpstr>
      <vt:lpstr>Montserrat</vt:lpstr>
      <vt:lpstr>Arial</vt:lpstr>
      <vt:lpstr>Calibri</vt:lpstr>
      <vt:lpstr>Office Theme</vt:lpstr>
      <vt:lpstr>PowerPoint Presentation</vt:lpstr>
      <vt:lpstr>5.1 Gráfico de Columnas</vt:lpstr>
      <vt:lpstr>5.1 Gráfico de Columnas</vt:lpstr>
      <vt:lpstr>5.1 Gráfico de Columnas</vt:lpstr>
      <vt:lpstr>5.1 Gráfico de Columnas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Marines Plaza</dc:creator>
  <cp:lastModifiedBy>Marines Plaza</cp:lastModifiedBy>
  <cp:revision>28</cp:revision>
  <dcterms:modified xsi:type="dcterms:W3CDTF">2017-07-22T12:28:53Z</dcterms:modified>
</cp:coreProperties>
</file>